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10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2" r:id="rId17"/>
    <p:sldId id="293" r:id="rId18"/>
    <p:sldId id="271" r:id="rId19"/>
    <p:sldId id="294" r:id="rId20"/>
    <p:sldId id="359" r:id="rId21"/>
    <p:sldId id="361" r:id="rId22"/>
    <p:sldId id="362" r:id="rId23"/>
    <p:sldId id="275" r:id="rId24"/>
    <p:sldId id="276" r:id="rId25"/>
    <p:sldId id="272" r:id="rId26"/>
    <p:sldId id="273" r:id="rId27"/>
    <p:sldId id="274" r:id="rId28"/>
    <p:sldId id="324" r:id="rId29"/>
    <p:sldId id="325" r:id="rId30"/>
    <p:sldId id="326" r:id="rId31"/>
    <p:sldId id="282" r:id="rId32"/>
    <p:sldId id="283" r:id="rId33"/>
    <p:sldId id="284" r:id="rId34"/>
    <p:sldId id="279" r:id="rId35"/>
    <p:sldId id="280" r:id="rId36"/>
    <p:sldId id="281" r:id="rId37"/>
    <p:sldId id="339" r:id="rId38"/>
    <p:sldId id="311" r:id="rId39"/>
    <p:sldId id="312" r:id="rId40"/>
    <p:sldId id="313" r:id="rId41"/>
    <p:sldId id="314" r:id="rId42"/>
    <p:sldId id="285" r:id="rId43"/>
    <p:sldId id="286" r:id="rId44"/>
    <p:sldId id="347" r:id="rId45"/>
    <p:sldId id="327" r:id="rId46"/>
    <p:sldId id="328" r:id="rId47"/>
    <p:sldId id="329" r:id="rId48"/>
    <p:sldId id="330" r:id="rId49"/>
    <p:sldId id="331" r:id="rId50"/>
    <p:sldId id="332" r:id="rId51"/>
    <p:sldId id="338" r:id="rId52"/>
    <p:sldId id="277" r:id="rId53"/>
    <p:sldId id="278" r:id="rId54"/>
    <p:sldId id="303" r:id="rId55"/>
    <p:sldId id="304" r:id="rId56"/>
    <p:sldId id="305" r:id="rId57"/>
    <p:sldId id="315" r:id="rId58"/>
    <p:sldId id="316" r:id="rId59"/>
    <p:sldId id="317" r:id="rId60"/>
    <p:sldId id="300" r:id="rId61"/>
    <p:sldId id="301" r:id="rId62"/>
    <p:sldId id="302" r:id="rId63"/>
    <p:sldId id="318" r:id="rId64"/>
    <p:sldId id="319" r:id="rId65"/>
    <p:sldId id="320" r:id="rId66"/>
    <p:sldId id="321" r:id="rId67"/>
    <p:sldId id="322" r:id="rId68"/>
    <p:sldId id="323" r:id="rId69"/>
    <p:sldId id="340" r:id="rId70"/>
    <p:sldId id="341" r:id="rId71"/>
    <p:sldId id="342" r:id="rId72"/>
    <p:sldId id="343" r:id="rId73"/>
    <p:sldId id="344" r:id="rId74"/>
    <p:sldId id="287" r:id="rId75"/>
    <p:sldId id="288" r:id="rId76"/>
    <p:sldId id="289" r:id="rId77"/>
    <p:sldId id="290" r:id="rId78"/>
    <p:sldId id="291" r:id="rId79"/>
    <p:sldId id="295" r:id="rId80"/>
    <p:sldId id="297" r:id="rId81"/>
    <p:sldId id="298" r:id="rId82"/>
    <p:sldId id="299" r:id="rId83"/>
    <p:sldId id="333" r:id="rId84"/>
    <p:sldId id="334" r:id="rId85"/>
    <p:sldId id="296" r:id="rId86"/>
    <p:sldId id="335" r:id="rId87"/>
    <p:sldId id="336" r:id="rId88"/>
    <p:sldId id="306" r:id="rId89"/>
    <p:sldId id="307" r:id="rId90"/>
    <p:sldId id="308" r:id="rId91"/>
    <p:sldId id="309" r:id="rId92"/>
    <p:sldId id="310" r:id="rId93"/>
    <p:sldId id="337" r:id="rId94"/>
    <p:sldId id="345" r:id="rId95"/>
    <p:sldId id="346" r:id="rId96"/>
    <p:sldId id="348" r:id="rId97"/>
    <p:sldId id="349" r:id="rId98"/>
    <p:sldId id="350" r:id="rId99"/>
    <p:sldId id="351" r:id="rId100"/>
    <p:sldId id="352" r:id="rId101"/>
    <p:sldId id="354" r:id="rId102"/>
    <p:sldId id="355" r:id="rId103"/>
    <p:sldId id="356" r:id="rId104"/>
    <p:sldId id="357" r:id="rId105"/>
    <p:sldId id="358" r:id="rId10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Fax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Fax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Fax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Fax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Fax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Fax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Fax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Fax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Fax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4795" autoAdjust="0"/>
  </p:normalViewPr>
  <p:slideViewPr>
    <p:cSldViewPr>
      <p:cViewPr varScale="1">
        <p:scale>
          <a:sx n="72" d="100"/>
          <a:sy n="72" d="100"/>
        </p:scale>
        <p:origin x="-108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059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46A021F0-0942-4DB6-98BD-0194DC2E3C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928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8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87B35-5785-4A58-A060-7FE22826EA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5F88F-A306-4D96-B185-F9C6B83B6F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9B2CA-D10C-4E06-B546-BF90B3652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0329C-D3D2-409E-9E0E-A860984A9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C9110-2EAF-44A9-BB71-99EAC53F8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3ED44-40F4-4F93-9D5E-51D3F8A26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73C60-E20A-48D5-8003-536559E06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880B2-62F0-43D3-AF67-A2ACA3700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43B53-38C0-4F49-ABCD-C1DED09FE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6289B-921E-4611-9F71-28210B6B8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6B691-22ED-411A-8272-EB178DE26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8198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99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00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01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02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03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04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05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06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07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08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8210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11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12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13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14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15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16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17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18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19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0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1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2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3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4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5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6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7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8229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30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31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32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33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34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35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36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37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38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39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40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41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42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43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44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45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8247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48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49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50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51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52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53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8255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256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257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258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8259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260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261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62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63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C79CDC81-E729-4AC4-B8A7-869F0934A7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8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upload.wikimedia.org/wikipedia/commons/2/24/Anas_strepera_pair.jpg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upload.wikimedia.org/wikipedia/commons/1/12/Gadwalls_I_IMG_1087.jpg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upload.wikimedia.org/wikipedia/en/d/d2/Anas_platyrhynchos_LC0017.jpg" TargetMode="Externa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upload.wikimedia.org/wikipedia/commons/8/86/Wood.duck.arp.jpg" TargetMode="Externa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upload.wikimedia.org/wikipedia/commons/b/b7/Female_mallard_nest_-_natures_pics_edit2.jpg" TargetMode="Externa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upload.wikimedia.org/wikipedia/commons/0/09/Male_mallard_flight_-_natures_pics.jpg" TargetMode="Externa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upload.wikimedia.org/wikipedia/commons/0/04/Canada_Goose_Creche.JPG" TargetMode="Externa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upload.wikimedia.org/wikipedia/commons/9/9b/Northern_Pintail_%28Males%29_near_Hodal_I_IMG_9252.jpg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200400"/>
            <a:ext cx="7772400" cy="1736725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dirty="0" smtClean="0">
                <a:latin typeface="Lucida Fax" pitchFamily="18" charset="0"/>
              </a:rPr>
              <a:t>Waterfowl</a:t>
            </a:r>
            <a:br>
              <a:rPr lang="en-US" sz="7200" dirty="0" smtClean="0">
                <a:latin typeface="Lucida Fax" pitchFamily="18" charset="0"/>
              </a:rPr>
            </a:br>
            <a:r>
              <a:rPr lang="en-US" sz="7200" dirty="0" smtClean="0">
                <a:latin typeface="Lucida Fax" pitchFamily="18" charset="0"/>
              </a:rPr>
              <a:t>&amp; </a:t>
            </a:r>
            <a:br>
              <a:rPr lang="en-US" sz="7200" dirty="0" smtClean="0">
                <a:latin typeface="Lucida Fax" pitchFamily="18" charset="0"/>
              </a:rPr>
            </a:br>
            <a:r>
              <a:rPr lang="en-US" sz="7200" dirty="0" smtClean="0">
                <a:latin typeface="Lucida Fax" pitchFamily="18" charset="0"/>
              </a:rPr>
              <a:t>Shorebird Identification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05400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Lucida Fax" pitchFamily="18" charset="0"/>
              </a:rPr>
              <a:t>CTS Wildlife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pintail_female2_with_pt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162800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ular Callout 2"/>
          <p:cNvSpPr/>
          <p:nvPr/>
        </p:nvSpPr>
        <p:spPr bwMode="auto">
          <a:xfrm>
            <a:off x="2286000" y="762000"/>
            <a:ext cx="2895600" cy="914400"/>
          </a:xfrm>
          <a:prstGeom prst="wedgeRectCallout">
            <a:avLst>
              <a:gd name="adj1" fmla="val -21856"/>
              <a:gd name="adj2" fmla="val 133515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Antenna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 for implanted radio – used to track nesting habits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Lucida Fax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Willet</a:t>
            </a:r>
          </a:p>
        </p:txBody>
      </p:sp>
      <p:pic>
        <p:nvPicPr>
          <p:cNvPr id="104451" name="Content Placeholder 3" descr="will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95400" y="1219200"/>
            <a:ext cx="6448425" cy="4962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" descr="willet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85850"/>
            <a:ext cx="76200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Killdeer</a:t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106499" name="Content Placeholder 3" descr="Killde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1" descr="killdeer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371600"/>
            <a:ext cx="5845175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ular Callout 2"/>
          <p:cNvSpPr/>
          <p:nvPr/>
        </p:nvSpPr>
        <p:spPr bwMode="auto">
          <a:xfrm>
            <a:off x="4724400" y="5257800"/>
            <a:ext cx="3733800" cy="990600"/>
          </a:xfrm>
          <a:prstGeom prst="wedgeRectCallout">
            <a:avLst>
              <a:gd name="adj1" fmla="val -28286"/>
              <a:gd name="adj2" fmla="val -88587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Killdeer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 often fake broken wings to draw predators away from their nests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Lucida Fax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Sandpiper</a:t>
            </a:r>
          </a:p>
        </p:txBody>
      </p:sp>
      <p:pic>
        <p:nvPicPr>
          <p:cNvPr id="108547" name="Content Placeholder 3" descr="a-sandpiper-to-bring-you-jo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28800" y="1828800"/>
            <a:ext cx="5667375" cy="39068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1" descr="sandpipe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676400"/>
            <a:ext cx="5003800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Northern_Pintails_%28Male_%26_Female%29_I_IMG_09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679132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ular Callout 2"/>
          <p:cNvSpPr/>
          <p:nvPr/>
        </p:nvSpPr>
        <p:spPr bwMode="auto">
          <a:xfrm>
            <a:off x="2819400" y="4876800"/>
            <a:ext cx="2971800" cy="685800"/>
          </a:xfrm>
          <a:prstGeom prst="wedgeRectCallout">
            <a:avLst>
              <a:gd name="adj1" fmla="val -15680"/>
              <a:gd name="adj2" fmla="val -150544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The Pintail is the official duck of Alberta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Lucida Fax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Greenwing Teal</a:t>
            </a:r>
          </a:p>
        </p:txBody>
      </p:sp>
      <p:pic>
        <p:nvPicPr>
          <p:cNvPr id="14339" name="Picture 4" descr="GreenwingedTeal9P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00200" y="1447800"/>
            <a:ext cx="5994400" cy="4445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green winged te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066800"/>
            <a:ext cx="5715000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w_Green-wingedTealflying_lr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24000"/>
            <a:ext cx="5257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Blue Wing Teal</a:t>
            </a:r>
          </a:p>
        </p:txBody>
      </p:sp>
      <p:pic>
        <p:nvPicPr>
          <p:cNvPr id="17411" name="Picture 4" descr="blue wing drak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676400"/>
            <a:ext cx="6350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blue wing drak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066800"/>
            <a:ext cx="6400800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ular Callout 2"/>
          <p:cNvSpPr/>
          <p:nvPr/>
        </p:nvSpPr>
        <p:spPr bwMode="auto">
          <a:xfrm>
            <a:off x="2133600" y="4724400"/>
            <a:ext cx="3352800" cy="1219200"/>
          </a:xfrm>
          <a:prstGeom prst="wedgeRectCallout">
            <a:avLst>
              <a:gd name="adj1" fmla="val -6557"/>
              <a:gd name="adj2" fmla="val -92191"/>
            </a:avLst>
          </a:prstGeom>
          <a:solidFill>
            <a:schemeClr val="tx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The blue wing teal is actually not a teal,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 but a close relative of the </a:t>
            </a:r>
            <a:r>
              <a:rPr kumimoji="0" lang="en-US" sz="1800" b="0" i="0" u="none" strike="noStrike" cap="none" normalizeH="0" dirty="0" err="1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shoveler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.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Lucida Fax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blue_winged_te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001713"/>
            <a:ext cx="6858000" cy="496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Cinnamon Teal</a:t>
            </a:r>
          </a:p>
        </p:txBody>
      </p:sp>
      <p:pic>
        <p:nvPicPr>
          <p:cNvPr id="20483" name="Picture 4" descr="Cinnamon_Teal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1676400"/>
            <a:ext cx="6877050" cy="3670300"/>
          </a:xfrm>
          <a:noFill/>
          <a:ln w="57150"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CinnamonTeal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685800"/>
            <a:ext cx="7162800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Classifications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All ducks are divided into two categories:</a:t>
            </a:r>
          </a:p>
          <a:p>
            <a:pPr lvl="1" eaLnBrk="1" hangingPunct="1">
              <a:defRPr/>
            </a:pPr>
            <a:r>
              <a:rPr lang="en-US" smtClean="0">
                <a:latin typeface="Lucida Fax" pitchFamily="18" charset="0"/>
              </a:rPr>
              <a:t>Puddle Ducks</a:t>
            </a:r>
          </a:p>
          <a:p>
            <a:pPr lvl="1" eaLnBrk="1" hangingPunct="1">
              <a:defRPr/>
            </a:pPr>
            <a:r>
              <a:rPr lang="en-US" smtClean="0">
                <a:latin typeface="Lucida Fax" pitchFamily="18" charset="0"/>
              </a:rPr>
              <a:t>Diving Ducks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en-US" smtClean="0">
              <a:latin typeface="Lucida Fax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Northern </a:t>
            </a:r>
            <a:r>
              <a:rPr lang="en-US" dirty="0" err="1" smtClean="0"/>
              <a:t>Shoveler</a:t>
            </a:r>
            <a:endParaRPr lang="en-US" dirty="0"/>
          </a:p>
        </p:txBody>
      </p:sp>
      <p:pic>
        <p:nvPicPr>
          <p:cNvPr id="22531" name="Content Placeholder 3" descr="NorthernShovelerMa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89088" y="1600200"/>
            <a:ext cx="596582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afeb0919072shovele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1285875"/>
            <a:ext cx="714375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ular Callout 2"/>
          <p:cNvSpPr/>
          <p:nvPr/>
        </p:nvSpPr>
        <p:spPr bwMode="auto">
          <a:xfrm>
            <a:off x="2514600" y="990600"/>
            <a:ext cx="5029200" cy="685800"/>
          </a:xfrm>
          <a:prstGeom prst="wedgeRectCallout">
            <a:avLst>
              <a:gd name="adj1" fmla="val 21328"/>
              <a:gd name="adj2" fmla="val 245109"/>
            </a:avLst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The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shoveler’s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 bill is used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 to filter small plants, seeds and animals from the water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Lucida Fax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shovelerh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914400"/>
            <a:ext cx="5313363" cy="38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Gadwall</a:t>
            </a:r>
          </a:p>
        </p:txBody>
      </p:sp>
      <p:pic>
        <p:nvPicPr>
          <p:cNvPr id="25603" name="Picture 5" descr="gadwall-12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38" y="1443038"/>
            <a:ext cx="557212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Image:Anas strepera pai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533400"/>
            <a:ext cx="511492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ular Callout 2"/>
          <p:cNvSpPr/>
          <p:nvPr/>
        </p:nvSpPr>
        <p:spPr bwMode="auto">
          <a:xfrm>
            <a:off x="838200" y="1219200"/>
            <a:ext cx="1066800" cy="381000"/>
          </a:xfrm>
          <a:prstGeom prst="wedgeRectCallout">
            <a:avLst>
              <a:gd name="adj1" fmla="val 176977"/>
              <a:gd name="adj2" fmla="val 168152"/>
            </a:avLst>
          </a:prstGeom>
          <a:solidFill>
            <a:schemeClr val="tx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Female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Lucida Fax" pitchFamily="18" charset="0"/>
            </a:endParaRPr>
          </a:p>
        </p:txBody>
      </p:sp>
      <p:sp>
        <p:nvSpPr>
          <p:cNvPr id="4" name="Rectangular Callout 3"/>
          <p:cNvSpPr/>
          <p:nvPr/>
        </p:nvSpPr>
        <p:spPr bwMode="auto">
          <a:xfrm>
            <a:off x="914400" y="3429000"/>
            <a:ext cx="914400" cy="381000"/>
          </a:xfrm>
          <a:prstGeom prst="wedgeRectCallout">
            <a:avLst>
              <a:gd name="adj1" fmla="val 268479"/>
              <a:gd name="adj2" fmla="val 138586"/>
            </a:avLst>
          </a:prstGeom>
          <a:solidFill>
            <a:schemeClr val="tx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Male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Lucida Fax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American Widgeon</a:t>
            </a:r>
          </a:p>
        </p:txBody>
      </p:sp>
      <p:pic>
        <p:nvPicPr>
          <p:cNvPr id="27651" name="Picture 5" descr="AmericanWidgeonP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143000"/>
            <a:ext cx="7062788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widgeonb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914400"/>
            <a:ext cx="6124575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ular Callout 2"/>
          <p:cNvSpPr/>
          <p:nvPr/>
        </p:nvSpPr>
        <p:spPr bwMode="auto">
          <a:xfrm>
            <a:off x="1905000" y="381000"/>
            <a:ext cx="6019800" cy="1219200"/>
          </a:xfrm>
          <a:prstGeom prst="wedgeRectCallout">
            <a:avLst>
              <a:gd name="adj1" fmla="val -33161"/>
              <a:gd name="adj2" fmla="val 64674"/>
            </a:avLst>
          </a:prstGeom>
          <a:solidFill>
            <a:schemeClr val="tx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Often referred to as “Baldies”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 -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 from bald pate or bald head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 – because of the light colored feathers on the top of the head give the illusion of baldness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Lucida Fax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widge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1443038"/>
            <a:ext cx="614362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Bufflehead</a:t>
            </a:r>
          </a:p>
        </p:txBody>
      </p:sp>
      <p:pic>
        <p:nvPicPr>
          <p:cNvPr id="30723" name="Picture 5" descr="388833621_8d163076b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447800"/>
            <a:ext cx="63500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412611788_b52c14dfb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0" y="1562100"/>
            <a:ext cx="6350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ular Callout 2"/>
          <p:cNvSpPr/>
          <p:nvPr/>
        </p:nvSpPr>
        <p:spPr bwMode="auto">
          <a:xfrm>
            <a:off x="609600" y="457200"/>
            <a:ext cx="2514600" cy="2057400"/>
          </a:xfrm>
          <a:prstGeom prst="wedgeRectCallout">
            <a:avLst>
              <a:gd name="adj1" fmla="val 25823"/>
              <a:gd name="adj2" fmla="val 88474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The tails of diving ducks generally sit low in the water. Puddle ducks tails generally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 stick out of the water while swimming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Lucida Fax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Puddle Ducks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Tip over to feed</a:t>
            </a:r>
          </a:p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Take off straight up off of the water</a:t>
            </a:r>
          </a:p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Their legs are situated more to the middle of their body</a:t>
            </a:r>
          </a:p>
          <a:p>
            <a:pPr eaLnBrk="1" hangingPunct="1">
              <a:defRPr/>
            </a:pPr>
            <a:endParaRPr lang="en-US" smtClean="0">
              <a:latin typeface="Lucida Fax" pitchFamily="18" charset="0"/>
            </a:endParaRPr>
          </a:p>
        </p:txBody>
      </p:sp>
      <p:pic>
        <p:nvPicPr>
          <p:cNvPr id="5124" name="Picture 4" descr="Image:Gadwalls I IMG 1087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810000"/>
            <a:ext cx="3962400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402965909_1452d1ba6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19200"/>
            <a:ext cx="6629400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Red Head</a:t>
            </a:r>
          </a:p>
        </p:txBody>
      </p:sp>
      <p:pic>
        <p:nvPicPr>
          <p:cNvPr id="33795" name="Picture 5" descr="Redhead_duck_1-PD-naturespicsonl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447800"/>
            <a:ext cx="7381875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KTK_031504_100106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82650"/>
            <a:ext cx="7391400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redhe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3013" y="1443038"/>
            <a:ext cx="665797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Canvasback</a:t>
            </a:r>
          </a:p>
        </p:txBody>
      </p:sp>
      <p:pic>
        <p:nvPicPr>
          <p:cNvPr id="36867" name="Picture 5" descr="Canvasback, Phoenix, 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76400"/>
            <a:ext cx="61341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ular Callout 3"/>
          <p:cNvSpPr/>
          <p:nvPr/>
        </p:nvSpPr>
        <p:spPr bwMode="auto">
          <a:xfrm>
            <a:off x="5486400" y="5257800"/>
            <a:ext cx="2667000" cy="762000"/>
          </a:xfrm>
          <a:prstGeom prst="wedgeRectCallout">
            <a:avLst>
              <a:gd name="adj1" fmla="val -45512"/>
              <a:gd name="adj2" fmla="val -127734"/>
            </a:avLst>
          </a:prstGeom>
          <a:solidFill>
            <a:schemeClr val="tx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Known as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“The King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 of Ducks”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Lucida Fax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Canvasback, Phoenix, 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62000"/>
            <a:ext cx="74676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Canvasback, Phoenix, 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38200"/>
            <a:ext cx="8305800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redhead_lmorton_011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28600"/>
            <a:ext cx="292100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5" descr="1606975282_1ea330afd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048000"/>
            <a:ext cx="4495800" cy="349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ular Callout 3"/>
          <p:cNvSpPr/>
          <p:nvPr/>
        </p:nvSpPr>
        <p:spPr bwMode="auto">
          <a:xfrm>
            <a:off x="4724400" y="304800"/>
            <a:ext cx="4114800" cy="685800"/>
          </a:xfrm>
          <a:prstGeom prst="wedgeRectCallout">
            <a:avLst>
              <a:gd name="adj1" fmla="val -84601"/>
              <a:gd name="adj2" fmla="val 6595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Redhead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 has rounded head, black bill tip and yellow eyes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Lucida Fax" pitchFamily="18" charset="0"/>
            </a:endParaRPr>
          </a:p>
        </p:txBody>
      </p:sp>
      <p:sp>
        <p:nvSpPr>
          <p:cNvPr id="5" name="Rectangular Callout 4"/>
          <p:cNvSpPr/>
          <p:nvPr/>
        </p:nvSpPr>
        <p:spPr bwMode="auto">
          <a:xfrm>
            <a:off x="4724400" y="1676400"/>
            <a:ext cx="4114800" cy="609600"/>
          </a:xfrm>
          <a:prstGeom prst="wedgeRectCallout">
            <a:avLst>
              <a:gd name="adj1" fmla="val -35648"/>
              <a:gd name="adj2" fmla="val 236581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Canvas</a:t>
            </a:r>
            <a:r>
              <a:rPr lang="en-US" dirty="0" smtClean="0">
                <a:solidFill>
                  <a:schemeClr val="accent4">
                    <a:lumMod val="10000"/>
                  </a:schemeClr>
                </a:solidFill>
              </a:rPr>
              <a:t>back has wedge shaped head and red eyes.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Lucida Fax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Lesser Scaup</a:t>
            </a:r>
          </a:p>
        </p:txBody>
      </p:sp>
      <p:pic>
        <p:nvPicPr>
          <p:cNvPr id="40963" name="Picture 5" descr="lesser_scaup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295400"/>
            <a:ext cx="6324600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ular Callout 3"/>
          <p:cNvSpPr/>
          <p:nvPr/>
        </p:nvSpPr>
        <p:spPr bwMode="auto">
          <a:xfrm>
            <a:off x="304800" y="4648200"/>
            <a:ext cx="4267200" cy="533400"/>
          </a:xfrm>
          <a:prstGeom prst="wedgeRectCallout">
            <a:avLst>
              <a:gd name="adj1" fmla="val 19851"/>
              <a:gd name="adj2" fmla="val -250544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Commonly  known as a “bluebill”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Lucida Fax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119025899_fda0af9c7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62000"/>
            <a:ext cx="7620000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lesser_scaup_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3360738"/>
            <a:ext cx="4800600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4" descr="BuffleheadDuck8634w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04800"/>
            <a:ext cx="1709738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Diving Ducks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Dive for their food (some dive to 10 metres)</a:t>
            </a:r>
          </a:p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Legs are situated near the back of the body</a:t>
            </a:r>
          </a:p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Take off from the water by running along the surface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lesser_scaup_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52463"/>
            <a:ext cx="7620000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ular Callout 2"/>
          <p:cNvSpPr/>
          <p:nvPr/>
        </p:nvSpPr>
        <p:spPr bwMode="auto">
          <a:xfrm>
            <a:off x="2057400" y="838200"/>
            <a:ext cx="5943600" cy="685800"/>
          </a:xfrm>
          <a:prstGeom prst="wedgeRectCallout">
            <a:avLst>
              <a:gd name="adj1" fmla="val -9016"/>
              <a:gd name="adj2" fmla="val 155254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Example of how diving ducks take off by running across the water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Lucida Fax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Lesser%20Scau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81000"/>
            <a:ext cx="3951288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Ring Necked Duck</a:t>
            </a:r>
          </a:p>
        </p:txBody>
      </p:sp>
      <p:pic>
        <p:nvPicPr>
          <p:cNvPr id="45059" name="Picture 4" descr="nw_ring-neck_duck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0" y="2147888"/>
            <a:ext cx="4572000" cy="3429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ringnecked pai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0" y="254000"/>
            <a:ext cx="63500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ringneck drak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00050"/>
            <a:ext cx="8001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ular Callout 2"/>
          <p:cNvSpPr/>
          <p:nvPr/>
        </p:nvSpPr>
        <p:spPr bwMode="auto">
          <a:xfrm>
            <a:off x="6400800" y="2286000"/>
            <a:ext cx="2057400" cy="1524000"/>
          </a:xfrm>
          <a:prstGeom prst="wedgeRectCallout">
            <a:avLst>
              <a:gd name="adj1" fmla="val -111654"/>
              <a:gd name="adj2" fmla="val 3563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accent4">
                    <a:lumMod val="10000"/>
                  </a:schemeClr>
                </a:solidFill>
              </a:rPr>
              <a:t>The faint, reddish ring that gave the ring necked duck its name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Lucida Fax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Common Goldeneye</a:t>
            </a:r>
          </a:p>
        </p:txBody>
      </p:sp>
      <p:pic>
        <p:nvPicPr>
          <p:cNvPr id="48131" name="Picture 5" descr="310590181_6e80d30d9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600200"/>
            <a:ext cx="6350000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86694717_f453e0cb0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14400"/>
            <a:ext cx="7162800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412622331_0fa3b45a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3775"/>
            <a:ext cx="7620000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Barrows Goldeneye</a:t>
            </a:r>
          </a:p>
        </p:txBody>
      </p:sp>
      <p:pic>
        <p:nvPicPr>
          <p:cNvPr id="51203" name="Picture 5" descr="108777303_eb9a27ac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219200"/>
            <a:ext cx="4070350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284969433_7c793f64e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0" y="1047750"/>
            <a:ext cx="6350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Mallard Duck</a:t>
            </a:r>
          </a:p>
        </p:txBody>
      </p:sp>
      <p:pic>
        <p:nvPicPr>
          <p:cNvPr id="7171" name="Picture 5" descr="Image:Anas platyrhynchos LC0017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295400"/>
            <a:ext cx="6705600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ular Callout 3"/>
          <p:cNvSpPr/>
          <p:nvPr/>
        </p:nvSpPr>
        <p:spPr bwMode="auto">
          <a:xfrm>
            <a:off x="4191000" y="1676400"/>
            <a:ext cx="1828800" cy="381000"/>
          </a:xfrm>
          <a:prstGeom prst="wedgeRectCallout">
            <a:avLst>
              <a:gd name="adj1" fmla="val -76211"/>
              <a:gd name="adj2" fmla="val 258153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Drake (male)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Lucida Fax" pitchFamily="18" charset="0"/>
            </a:endParaRPr>
          </a:p>
        </p:txBody>
      </p:sp>
      <p:sp>
        <p:nvSpPr>
          <p:cNvPr id="5" name="Rectangular Callout 4"/>
          <p:cNvSpPr/>
          <p:nvPr/>
        </p:nvSpPr>
        <p:spPr bwMode="auto">
          <a:xfrm>
            <a:off x="5791200" y="3733800"/>
            <a:ext cx="1905000" cy="381000"/>
          </a:xfrm>
          <a:prstGeom prst="wedgeRectCallout">
            <a:avLst>
              <a:gd name="adj1" fmla="val -56311"/>
              <a:gd name="adj2" fmla="val 256413"/>
            </a:avLst>
          </a:prstGeom>
          <a:solidFill>
            <a:schemeClr val="tx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Hen (female)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Lucida Fax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325686809_d58fe941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0" y="1047750"/>
            <a:ext cx="6350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310590181_6e80d30d9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50038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5" descr="108777303_eb9a27ac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783013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ular Callout 3"/>
          <p:cNvSpPr/>
          <p:nvPr/>
        </p:nvSpPr>
        <p:spPr bwMode="auto">
          <a:xfrm>
            <a:off x="762000" y="4267200"/>
            <a:ext cx="3657600" cy="1295400"/>
          </a:xfrm>
          <a:prstGeom prst="wedgeRectCallout">
            <a:avLst>
              <a:gd name="adj1" fmla="val 50182"/>
              <a:gd name="adj2" fmla="val -1574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Main distinguishing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 feature between common and Barrows </a:t>
            </a:r>
            <a:r>
              <a:rPr kumimoji="0" lang="en-US" sz="1800" b="0" i="0" u="none" strike="noStrike" cap="none" normalizeH="0" dirty="0" err="1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goldeneye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 is the shape of the tertiary feathers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Lucida Fax" pitchFamily="18" charset="0"/>
            </a:endParaRPr>
          </a:p>
        </p:txBody>
      </p:sp>
      <p:sp>
        <p:nvSpPr>
          <p:cNvPr id="5" name="Right Arrow 4"/>
          <p:cNvSpPr/>
          <p:nvPr/>
        </p:nvSpPr>
        <p:spPr bwMode="auto">
          <a:xfrm rot="17661721" flipH="1">
            <a:off x="3118808" y="1442103"/>
            <a:ext cx="640081" cy="233670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Fax" pitchFamily="18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 rot="7591163">
            <a:off x="7207209" y="3521086"/>
            <a:ext cx="762000" cy="304800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Fax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Wood Duck</a:t>
            </a:r>
          </a:p>
        </p:txBody>
      </p:sp>
      <p:pic>
        <p:nvPicPr>
          <p:cNvPr id="55299" name="Picture 5" descr="Image:Wood.duck.arp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143000"/>
            <a:ext cx="71628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FWD_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153400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Ruddy Duck</a:t>
            </a:r>
          </a:p>
        </p:txBody>
      </p:sp>
      <p:pic>
        <p:nvPicPr>
          <p:cNvPr id="57347" name="Picture 6" descr="484673704_03546333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371600"/>
            <a:ext cx="7239000" cy="438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ruddy-duck-fema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871538"/>
            <a:ext cx="6934200" cy="50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 descr="RuddyDuck2004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742950"/>
            <a:ext cx="7086600" cy="531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ular Callout 2"/>
          <p:cNvSpPr/>
          <p:nvPr/>
        </p:nvSpPr>
        <p:spPr bwMode="auto">
          <a:xfrm>
            <a:off x="3886200" y="5257800"/>
            <a:ext cx="4953000" cy="990600"/>
          </a:xfrm>
          <a:prstGeom prst="wedgeRectCallout">
            <a:avLst>
              <a:gd name="adj1" fmla="val 19"/>
              <a:gd name="adj2" fmla="val -19507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Known as the “clown prince” of ducks;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 one of two species of stiff-tailed ducks in North America (other is masked duck)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Lucida Fax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Harlequin Duck</a:t>
            </a:r>
          </a:p>
        </p:txBody>
      </p:sp>
      <p:pic>
        <p:nvPicPr>
          <p:cNvPr id="60419" name="Picture 5" descr="111082659_8c96bc2fc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7620000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525314492_8145454eb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12800"/>
            <a:ext cx="7620000" cy="523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85089218_cc523d3b5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704850"/>
            <a:ext cx="7239000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ular Callout 2"/>
          <p:cNvSpPr/>
          <p:nvPr/>
        </p:nvSpPr>
        <p:spPr bwMode="auto">
          <a:xfrm>
            <a:off x="990600" y="914400"/>
            <a:ext cx="4114800" cy="1066800"/>
          </a:xfrm>
          <a:prstGeom prst="wedgeRectCallout">
            <a:avLst>
              <a:gd name="adj1" fmla="val -8917"/>
              <a:gd name="adj2" fmla="val 103494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Builds nests next to moving water;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 only nesting area in Alberta is in Jasper National Park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Lucida Fax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Image:Female mallard nest - natures pics edit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800"/>
            <a:ext cx="8382000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ular Callout 2"/>
          <p:cNvSpPr/>
          <p:nvPr/>
        </p:nvSpPr>
        <p:spPr bwMode="auto">
          <a:xfrm>
            <a:off x="3810000" y="457200"/>
            <a:ext cx="4114800" cy="1295400"/>
          </a:xfrm>
          <a:prstGeom prst="wedgeRectCallout">
            <a:avLst>
              <a:gd name="adj1" fmla="val -39927"/>
              <a:gd name="adj2" fmla="val 180210"/>
            </a:avLst>
          </a:prstGeom>
          <a:solidFill>
            <a:schemeClr val="tx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accent4">
                    <a:lumMod val="10000"/>
                  </a:schemeClr>
                </a:solidFill>
              </a:rPr>
              <a:t>The colored bar on a duck’s wing is called the speculum. Puddle duck speculums are metallic in color.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Lucida Fax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Long Tailed Duck</a:t>
            </a:r>
          </a:p>
        </p:txBody>
      </p:sp>
      <p:pic>
        <p:nvPicPr>
          <p:cNvPr id="63491" name="Picture 5" descr="Oldsquaw-85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95400"/>
            <a:ext cx="7086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73625360_aeb46455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0" y="1047750"/>
            <a:ext cx="6350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 descr="oldsqua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90600"/>
            <a:ext cx="7010400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Common Eider</a:t>
            </a:r>
          </a:p>
        </p:txBody>
      </p:sp>
      <p:pic>
        <p:nvPicPr>
          <p:cNvPr id="66563" name="Picture 5" descr="413991449_0e7ff765d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0"/>
            <a:ext cx="7442200" cy="45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253169813_75a050e09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0" y="1282700"/>
            <a:ext cx="635000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381207386_3b211ebd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0" y="1009650"/>
            <a:ext cx="63500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King Eider</a:t>
            </a:r>
          </a:p>
        </p:txBody>
      </p:sp>
      <p:pic>
        <p:nvPicPr>
          <p:cNvPr id="69635" name="Picture 5" descr="CA_KingEider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371600"/>
            <a:ext cx="6934200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CA_KingEider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89000"/>
            <a:ext cx="7848600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ular Callout 2"/>
          <p:cNvSpPr/>
          <p:nvPr/>
        </p:nvSpPr>
        <p:spPr bwMode="auto">
          <a:xfrm>
            <a:off x="1143000" y="685800"/>
            <a:ext cx="5867400" cy="1524000"/>
          </a:xfrm>
          <a:prstGeom prst="wedgeRectCallout">
            <a:avLst>
              <a:gd name="adj1" fmla="val -1183"/>
              <a:gd name="adj2" fmla="val 111605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Ducks like eiders and scoters often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 spend most of their time feeding in salt water. They have a de-</a:t>
            </a:r>
            <a:r>
              <a:rPr kumimoji="0" lang="en-US" sz="1800" b="0" i="0" u="none" strike="noStrike" cap="none" normalizeH="0" dirty="0" err="1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salination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 gland for removing the salt from the water that they ingest. It is usually in their nasal cavity.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Lucida Fax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Surf Scoter</a:t>
            </a:r>
          </a:p>
        </p:txBody>
      </p:sp>
      <p:pic>
        <p:nvPicPr>
          <p:cNvPr id="71683" name="Picture 5" descr="CA_SurfScoter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0"/>
            <a:ext cx="7391400" cy="49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1738365217_b5fbe339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65225"/>
            <a:ext cx="8229600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Image:Male mallard flight - natures pic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1000"/>
            <a:ext cx="85344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White winged Scoter</a:t>
            </a:r>
          </a:p>
        </p:txBody>
      </p:sp>
      <p:pic>
        <p:nvPicPr>
          <p:cNvPr id="73731" name="Picture 5" descr="128118346_d6adc9db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371600"/>
            <a:ext cx="7010400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128118347_3bf026b47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76962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Black Scoter</a:t>
            </a:r>
          </a:p>
        </p:txBody>
      </p:sp>
      <p:pic>
        <p:nvPicPr>
          <p:cNvPr id="75779" name="Picture 5" descr="SCOBLK-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447800"/>
            <a:ext cx="7239000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untitl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838200"/>
            <a:ext cx="77724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Canada Goose</a:t>
            </a:r>
          </a:p>
        </p:txBody>
      </p:sp>
      <p:pic>
        <p:nvPicPr>
          <p:cNvPr id="77827" name="Picture 5" descr="Image:Canada Goose Crech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371600"/>
            <a:ext cx="6172200" cy="41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ular Callout 3"/>
          <p:cNvSpPr/>
          <p:nvPr/>
        </p:nvSpPr>
        <p:spPr bwMode="auto">
          <a:xfrm>
            <a:off x="762000" y="5257800"/>
            <a:ext cx="7162800" cy="1219200"/>
          </a:xfrm>
          <a:prstGeom prst="wedgeRectCallout">
            <a:avLst>
              <a:gd name="adj1" fmla="val -17520"/>
              <a:gd name="adj2" fmla="val -83153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Families of Canada geese will often join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 together in groups of young and mature birds called “super broods”. They share the protection of the young. These groups can number as much as 100 birds.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Lucida Fax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S DDP 6 07MAR34 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7620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S DDP MAR25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990600"/>
            <a:ext cx="65532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S DDP 07MAR31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19200"/>
            <a:ext cx="7086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Snow Goose</a:t>
            </a:r>
          </a:p>
        </p:txBody>
      </p:sp>
      <p:pic>
        <p:nvPicPr>
          <p:cNvPr id="81923" name="Picture 5" descr="flock of snow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447800"/>
            <a:ext cx="7162800" cy="476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5" descr="sn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762000"/>
            <a:ext cx="64008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Northern Pintail</a:t>
            </a:r>
          </a:p>
        </p:txBody>
      </p:sp>
      <p:pic>
        <p:nvPicPr>
          <p:cNvPr id="10243" name="Picture 4" descr="Image:Northern Pintail (Males) near Hodal I IMG 9252.jpg">
            <a:hlinkClick r:id="rId2"/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82675" y="1600200"/>
            <a:ext cx="6977063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flock of snow gee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85800"/>
            <a:ext cx="8393113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Blue Goose</a:t>
            </a:r>
          </a:p>
        </p:txBody>
      </p:sp>
      <p:pic>
        <p:nvPicPr>
          <p:cNvPr id="84995" name="Picture 6" descr="SnowGeeseBlueGee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447800"/>
            <a:ext cx="73025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DSC_6522_re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1214438"/>
            <a:ext cx="57150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ular Callout 2"/>
          <p:cNvSpPr/>
          <p:nvPr/>
        </p:nvSpPr>
        <p:spPr bwMode="auto">
          <a:xfrm>
            <a:off x="5105400" y="5410200"/>
            <a:ext cx="3581400" cy="685800"/>
          </a:xfrm>
          <a:prstGeom prst="wedgeRectCallout">
            <a:avLst>
              <a:gd name="adj1" fmla="val -30824"/>
              <a:gd name="adj2" fmla="val -126872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Blue geese are a color phase,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 or variant, of the snow goose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Lucida Fax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Ross’ Goose</a:t>
            </a:r>
          </a:p>
        </p:txBody>
      </p:sp>
      <p:pic>
        <p:nvPicPr>
          <p:cNvPr id="87043" name="Picture 5" descr="182591694_6529e153b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371600"/>
            <a:ext cx="7518400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299958595_5b415d5a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09600"/>
            <a:ext cx="7239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ular Callout 2"/>
          <p:cNvSpPr/>
          <p:nvPr/>
        </p:nvSpPr>
        <p:spPr bwMode="auto">
          <a:xfrm>
            <a:off x="2743200" y="5562600"/>
            <a:ext cx="5562600" cy="914400"/>
          </a:xfrm>
          <a:prstGeom prst="wedgeRectCallout">
            <a:avLst>
              <a:gd name="adj1" fmla="val -20833"/>
              <a:gd name="adj2" fmla="val 48587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There is a distinct size difference between snows and Ross’ geese. Ross’ are much smaller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Lucida Fax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6" descr="snow he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57200"/>
            <a:ext cx="426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5" descr="SnowGoo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895600"/>
            <a:ext cx="4791075" cy="324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ular Callout 3"/>
          <p:cNvSpPr/>
          <p:nvPr/>
        </p:nvSpPr>
        <p:spPr bwMode="auto">
          <a:xfrm>
            <a:off x="304800" y="2743200"/>
            <a:ext cx="2438400" cy="1524000"/>
          </a:xfrm>
          <a:prstGeom prst="wedgeRectCallout">
            <a:avLst>
              <a:gd name="adj1" fmla="val 12863"/>
              <a:gd name="adj2" fmla="val -102717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Snow geese have a “grinning patch” or raised,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 tooth-like opening in their bills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Lucida Fax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White-fronted Goose</a:t>
            </a:r>
          </a:p>
        </p:txBody>
      </p:sp>
      <p:pic>
        <p:nvPicPr>
          <p:cNvPr id="90115" name="Picture 5" descr="white_fronted_goose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219200"/>
            <a:ext cx="414813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ular Callout 3"/>
          <p:cNvSpPr/>
          <p:nvPr/>
        </p:nvSpPr>
        <p:spPr bwMode="auto">
          <a:xfrm>
            <a:off x="457200" y="4648200"/>
            <a:ext cx="2895600" cy="685800"/>
          </a:xfrm>
          <a:prstGeom prst="wedgeRectCallout">
            <a:avLst>
              <a:gd name="adj1" fmla="val 70243"/>
              <a:gd name="adj2" fmla="val -56755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Commonly referred to as “speckle bellies”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Lucida Fax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 descr="263567269_3b6c83e9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609600"/>
            <a:ext cx="6553200" cy="553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Trumpeter Swan</a:t>
            </a:r>
          </a:p>
        </p:txBody>
      </p:sp>
      <p:pic>
        <p:nvPicPr>
          <p:cNvPr id="92163" name="Picture 5" descr="trumpeter%20sw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371600"/>
            <a:ext cx="69342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1114509788_e70632d60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066800"/>
            <a:ext cx="6400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Northern-Pinta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09600"/>
            <a:ext cx="7086600" cy="550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Tundra Swan</a:t>
            </a:r>
          </a:p>
        </p:txBody>
      </p:sp>
      <p:pic>
        <p:nvPicPr>
          <p:cNvPr id="94211" name="Picture 5" descr="tund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0"/>
            <a:ext cx="8153400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414122492_261c347e1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0" y="1047750"/>
            <a:ext cx="6350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tundra-sw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33400"/>
            <a:ext cx="8229600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5" descr="414122492_261c347e1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2743200"/>
            <a:ext cx="4775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4" descr="1114509788_e70632d60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533400"/>
            <a:ext cx="504825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American Coot</a:t>
            </a:r>
          </a:p>
        </p:txBody>
      </p:sp>
      <p:pic>
        <p:nvPicPr>
          <p:cNvPr id="98307" name="Picture 5" descr="388833625_5788afed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143000"/>
            <a:ext cx="5122863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 descr="530816116_ee832a75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0" y="1047750"/>
            <a:ext cx="6350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ular Callout 2"/>
          <p:cNvSpPr/>
          <p:nvPr/>
        </p:nvSpPr>
        <p:spPr bwMode="auto">
          <a:xfrm>
            <a:off x="3276600" y="5257800"/>
            <a:ext cx="3124200" cy="1066800"/>
          </a:xfrm>
          <a:prstGeom prst="wedgeRectCallout">
            <a:avLst>
              <a:gd name="adj1" fmla="val -2282"/>
              <a:gd name="adj2" fmla="val -106444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Lucida Fax" pitchFamily="18" charset="0"/>
              </a:rPr>
              <a:t>Ugly babies are supposed to be less appetizing to predators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Lucida Fax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American Avocet</a:t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100355" name="Content Placeholder 3" descr="American%20Avoc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62288" y="1600200"/>
            <a:ext cx="301942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3" descr="american_avocet_8877n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19200"/>
            <a:ext cx="63722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Common Snipe</a:t>
            </a:r>
          </a:p>
        </p:txBody>
      </p:sp>
      <p:pic>
        <p:nvPicPr>
          <p:cNvPr id="102403" name="Content Placeholder 3" descr="common_snip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71600" y="2133600"/>
            <a:ext cx="6589713" cy="39385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Content Placeholder 3" descr="snipe_tcm9-1668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33600" y="1066800"/>
            <a:ext cx="4800600" cy="48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Fax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Fax" pitchFamily="18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3633</TotalTime>
  <Words>557</Words>
  <Application>Microsoft Office PowerPoint</Application>
  <PresentationFormat>On-screen Show (4:3)</PresentationFormat>
  <Paragraphs>80</Paragraphs>
  <Slides>105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09" baseType="lpstr">
      <vt:lpstr>Lucida Fax</vt:lpstr>
      <vt:lpstr>Arial</vt:lpstr>
      <vt:lpstr>Wingdings</vt:lpstr>
      <vt:lpstr>Ripple</vt:lpstr>
      <vt:lpstr>Waterfowl &amp;  Shorebird Identification</vt:lpstr>
      <vt:lpstr>Classifications</vt:lpstr>
      <vt:lpstr>Puddle Ducks</vt:lpstr>
      <vt:lpstr>Diving Ducks</vt:lpstr>
      <vt:lpstr>Mallard Duck</vt:lpstr>
      <vt:lpstr>Slide 6</vt:lpstr>
      <vt:lpstr>Slide 7</vt:lpstr>
      <vt:lpstr>Northern Pintail</vt:lpstr>
      <vt:lpstr>Slide 9</vt:lpstr>
      <vt:lpstr>Slide 10</vt:lpstr>
      <vt:lpstr>Slide 11</vt:lpstr>
      <vt:lpstr>Greenwing Teal</vt:lpstr>
      <vt:lpstr>Slide 13</vt:lpstr>
      <vt:lpstr>Slide 14</vt:lpstr>
      <vt:lpstr>Blue Wing Teal</vt:lpstr>
      <vt:lpstr>Slide 16</vt:lpstr>
      <vt:lpstr>Slide 17</vt:lpstr>
      <vt:lpstr>Cinnamon Teal</vt:lpstr>
      <vt:lpstr>Slide 19</vt:lpstr>
      <vt:lpstr>Northern Shoveler</vt:lpstr>
      <vt:lpstr>Slide 21</vt:lpstr>
      <vt:lpstr>Slide 22</vt:lpstr>
      <vt:lpstr>Gadwall</vt:lpstr>
      <vt:lpstr>Slide 24</vt:lpstr>
      <vt:lpstr>American Widgeon</vt:lpstr>
      <vt:lpstr>Slide 26</vt:lpstr>
      <vt:lpstr>Slide 27</vt:lpstr>
      <vt:lpstr>Bufflehead</vt:lpstr>
      <vt:lpstr>Slide 29</vt:lpstr>
      <vt:lpstr>Slide 30</vt:lpstr>
      <vt:lpstr>Red Head</vt:lpstr>
      <vt:lpstr>Slide 32</vt:lpstr>
      <vt:lpstr>Slide 33</vt:lpstr>
      <vt:lpstr>Canvasback</vt:lpstr>
      <vt:lpstr>Slide 35</vt:lpstr>
      <vt:lpstr>Slide 36</vt:lpstr>
      <vt:lpstr>Slide 37</vt:lpstr>
      <vt:lpstr>Lesser Scaup</vt:lpstr>
      <vt:lpstr>Slide 39</vt:lpstr>
      <vt:lpstr>Slide 40</vt:lpstr>
      <vt:lpstr>Slide 41</vt:lpstr>
      <vt:lpstr>Ring Necked Duck</vt:lpstr>
      <vt:lpstr>Slide 43</vt:lpstr>
      <vt:lpstr>Slide 44</vt:lpstr>
      <vt:lpstr>Common Goldeneye</vt:lpstr>
      <vt:lpstr>Slide 46</vt:lpstr>
      <vt:lpstr>Slide 47</vt:lpstr>
      <vt:lpstr>Barrows Goldeneye</vt:lpstr>
      <vt:lpstr>Slide 49</vt:lpstr>
      <vt:lpstr>Slide 50</vt:lpstr>
      <vt:lpstr>Slide 51</vt:lpstr>
      <vt:lpstr>Wood Duck</vt:lpstr>
      <vt:lpstr>Slide 53</vt:lpstr>
      <vt:lpstr>Ruddy Duck</vt:lpstr>
      <vt:lpstr>Slide 55</vt:lpstr>
      <vt:lpstr>Slide 56</vt:lpstr>
      <vt:lpstr>Harlequin Duck</vt:lpstr>
      <vt:lpstr>Slide 58</vt:lpstr>
      <vt:lpstr>Slide 59</vt:lpstr>
      <vt:lpstr>Long Tailed Duck</vt:lpstr>
      <vt:lpstr>Slide 61</vt:lpstr>
      <vt:lpstr>Slide 62</vt:lpstr>
      <vt:lpstr>Common Eider</vt:lpstr>
      <vt:lpstr>Slide 64</vt:lpstr>
      <vt:lpstr>Slide 65</vt:lpstr>
      <vt:lpstr>King Eider</vt:lpstr>
      <vt:lpstr>Slide 67</vt:lpstr>
      <vt:lpstr>Surf Scoter</vt:lpstr>
      <vt:lpstr>Slide 69</vt:lpstr>
      <vt:lpstr>White winged Scoter</vt:lpstr>
      <vt:lpstr>Slide 71</vt:lpstr>
      <vt:lpstr>Black Scoter</vt:lpstr>
      <vt:lpstr>Slide 73</vt:lpstr>
      <vt:lpstr>Canada Goose</vt:lpstr>
      <vt:lpstr>Slide 75</vt:lpstr>
      <vt:lpstr>Slide 76</vt:lpstr>
      <vt:lpstr>Slide 77</vt:lpstr>
      <vt:lpstr>Snow Goose</vt:lpstr>
      <vt:lpstr>Slide 79</vt:lpstr>
      <vt:lpstr>Slide 80</vt:lpstr>
      <vt:lpstr>Blue Goose</vt:lpstr>
      <vt:lpstr>Slide 82</vt:lpstr>
      <vt:lpstr>Ross’ Goose</vt:lpstr>
      <vt:lpstr>Slide 84</vt:lpstr>
      <vt:lpstr>Slide 85</vt:lpstr>
      <vt:lpstr>White-fronted Goose</vt:lpstr>
      <vt:lpstr>Slide 87</vt:lpstr>
      <vt:lpstr>Trumpeter Swan</vt:lpstr>
      <vt:lpstr>Slide 89</vt:lpstr>
      <vt:lpstr>Tundra Swan</vt:lpstr>
      <vt:lpstr>Slide 91</vt:lpstr>
      <vt:lpstr>Slide 92</vt:lpstr>
      <vt:lpstr>Slide 93</vt:lpstr>
      <vt:lpstr>American Coot</vt:lpstr>
      <vt:lpstr>Slide 95</vt:lpstr>
      <vt:lpstr>American Avocet </vt:lpstr>
      <vt:lpstr>Slide 97</vt:lpstr>
      <vt:lpstr>Common Snipe</vt:lpstr>
      <vt:lpstr>Slide 99</vt:lpstr>
      <vt:lpstr>Willet</vt:lpstr>
      <vt:lpstr>Slide 101</vt:lpstr>
      <vt:lpstr>Killdeer </vt:lpstr>
      <vt:lpstr>Slide 103</vt:lpstr>
      <vt:lpstr>Sandpiper</vt:lpstr>
      <vt:lpstr>Slide 105</vt:lpstr>
    </vt:vector>
  </TitlesOfParts>
  <Company>PLRD-25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 School</dc:creator>
  <cp:lastModifiedBy>Kelly Lewis</cp:lastModifiedBy>
  <cp:revision>44</cp:revision>
  <dcterms:created xsi:type="dcterms:W3CDTF">2007-11-15T21:24:23Z</dcterms:created>
  <dcterms:modified xsi:type="dcterms:W3CDTF">2011-08-21T15:47:11Z</dcterms:modified>
</cp:coreProperties>
</file>